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Lato Black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Lat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LatoBlack-bold.fntdata"/><Relationship Id="rId27" Type="http://schemas.openxmlformats.org/officeDocument/2006/relationships/font" Target="fonts/Lato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Black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4d78a9695_2_1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84d78a9695_2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84d78a9695_2_6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84d78a9695_2_6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edbe876903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3edbe876903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84d78a9695_2_2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284d78a9695_2_2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284d78a9695_2_29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edbe876903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g3edbe876903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3edbe876903_0_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edbe876903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3edbe876903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3edbe876903_0_9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edbe87690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3edbe87690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3edbe876903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edbe876903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g3edbe876903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3edbe876903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84d78a9695_2_8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284d78a9695_2_8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4d78a9695_2_3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284d78a9695_2_3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4d78a9695_2_1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284d78a9695_2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4d78a9695_2_2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84d78a9695_2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4d78a9695_2_1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284d78a9695_2_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84d78a9695_2_3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284d78a9695_2_3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84d78a9695_2_4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84d78a9695_2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84d78a9695_2_6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284d78a9695_2_6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84d78a9695_2_2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84d78a9695_2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hyperlink" Target="http://pptmon.com/" TargetMode="External"/><Relationship Id="rId4" Type="http://schemas.openxmlformats.org/officeDocument/2006/relationships/image" Target="../media/image31.png"/><Relationship Id="rId5" Type="http://schemas.openxmlformats.org/officeDocument/2006/relationships/hyperlink" Target="https://pptmon.com/" TargetMode="External"/><Relationship Id="rId6" Type="http://schemas.openxmlformats.org/officeDocument/2006/relationships/hyperlink" Target="http://www.pptmon.com/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1.png"/><Relationship Id="rId4" Type="http://schemas.openxmlformats.org/officeDocument/2006/relationships/hyperlink" Target="https://pptmon.com/" TargetMode="External"/><Relationship Id="rId5" Type="http://schemas.openxmlformats.org/officeDocument/2006/relationships/hyperlink" Target="http://www.pptmon.com/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pptmon.com/" TargetMode="External"/><Relationship Id="rId3" Type="http://schemas.openxmlformats.org/officeDocument/2006/relationships/image" Target="../media/image31.png"/><Relationship Id="rId4" Type="http://schemas.openxmlformats.org/officeDocument/2006/relationships/hyperlink" Target="https://pptmon.com/" TargetMode="External"/><Relationship Id="rId5" Type="http://schemas.openxmlformats.org/officeDocument/2006/relationships/hyperlink" Target="http://www.pptmon.com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title">
  <p:cSld name="PPTMON 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/>
          <p:nvPr/>
        </p:nvSpPr>
        <p:spPr>
          <a:xfrm>
            <a:off x="4572000" y="270000"/>
            <a:ext cx="4301550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54" name="Google Shape;54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o" sz="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>
            <a:off x="4639725" y="337500"/>
            <a:ext cx="41661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PTMON slide">
  <p:cSld name="1_PPTMON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5"/>
          <p:cNvSpPr/>
          <p:nvPr/>
        </p:nvSpPr>
        <p:spPr>
          <a:xfrm>
            <a:off x="270449" y="270000"/>
            <a:ext cx="6873301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0" name="Google Shape;60;p15"/>
          <p:cNvSpPr/>
          <p:nvPr/>
        </p:nvSpPr>
        <p:spPr>
          <a:xfrm>
            <a:off x="337499" y="337500"/>
            <a:ext cx="67392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1" name="Google Shape;61;p1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5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PPTMON slide">
  <p:cSld name="2_PPTMON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6"/>
          <p:cNvSpPr/>
          <p:nvPr/>
        </p:nvSpPr>
        <p:spPr>
          <a:xfrm>
            <a:off x="270449" y="270000"/>
            <a:ext cx="6873301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6" name="Google Shape;66;p16"/>
          <p:cNvSpPr/>
          <p:nvPr/>
        </p:nvSpPr>
        <p:spPr>
          <a:xfrm>
            <a:off x="337499" y="337500"/>
            <a:ext cx="67392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7" name="Google Shape;67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PPTMON slide">
  <p:cSld name="3_PPTMON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2257425" y="1181100"/>
            <a:ext cx="4629150" cy="27813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2" name="Google Shape;72;p17"/>
          <p:cNvSpPr/>
          <p:nvPr/>
        </p:nvSpPr>
        <p:spPr>
          <a:xfrm>
            <a:off x="2324250" y="1248750"/>
            <a:ext cx="4495500" cy="26460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73" name="Google Shape;73;p1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PPTMON slide">
  <p:cSld name="4_PPTMON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/>
          <p:nvPr/>
        </p:nvSpPr>
        <p:spPr>
          <a:xfrm>
            <a:off x="270449" y="270000"/>
            <a:ext cx="8603102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78" name="Google Shape;78;p18"/>
          <p:cNvSpPr/>
          <p:nvPr/>
        </p:nvSpPr>
        <p:spPr>
          <a:xfrm>
            <a:off x="338400" y="337500"/>
            <a:ext cx="84672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79" name="Google Shape;79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PPTMON slide">
  <p:cSld name="5_PPTMON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/>
          <p:nvPr/>
        </p:nvSpPr>
        <p:spPr>
          <a:xfrm>
            <a:off x="0" y="270000"/>
            <a:ext cx="8873551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84" name="Google Shape;84;p19"/>
          <p:cNvSpPr/>
          <p:nvPr>
            <p:ph idx="2" type="pic"/>
          </p:nvPr>
        </p:nvSpPr>
        <p:spPr>
          <a:xfrm>
            <a:off x="397283" y="721133"/>
            <a:ext cx="3173185" cy="370123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5" name="Google Shape;85;p19"/>
          <p:cNvSpPr/>
          <p:nvPr/>
        </p:nvSpPr>
        <p:spPr>
          <a:xfrm>
            <a:off x="68175" y="337500"/>
            <a:ext cx="87372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86" name="Google Shape;86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9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PPTMON slide">
  <p:cSld name="6_PPTMON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0"/>
          <p:cNvSpPr/>
          <p:nvPr>
            <p:ph idx="2" type="pic"/>
          </p:nvPr>
        </p:nvSpPr>
        <p:spPr>
          <a:xfrm>
            <a:off x="3833494" y="367230"/>
            <a:ext cx="1363072" cy="13630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1" name="Google Shape;91;p20"/>
          <p:cNvSpPr/>
          <p:nvPr>
            <p:ph idx="3" type="pic"/>
          </p:nvPr>
        </p:nvSpPr>
        <p:spPr>
          <a:xfrm>
            <a:off x="3833494" y="1899503"/>
            <a:ext cx="1363072" cy="13630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2" name="Google Shape;92;p20"/>
          <p:cNvSpPr/>
          <p:nvPr>
            <p:ph idx="4" type="pic"/>
          </p:nvPr>
        </p:nvSpPr>
        <p:spPr>
          <a:xfrm>
            <a:off x="3833494" y="3431777"/>
            <a:ext cx="1363072" cy="136307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20"/>
          <p:cNvSpPr/>
          <p:nvPr/>
        </p:nvSpPr>
        <p:spPr>
          <a:xfrm>
            <a:off x="270450" y="270000"/>
            <a:ext cx="2784317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338258" y="337500"/>
            <a:ext cx="26487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95" name="Google Shape;95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PPTMON slide">
  <p:cSld name="7_PPTMON slid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/>
          <p:nvPr/>
        </p:nvSpPr>
        <p:spPr>
          <a:xfrm>
            <a:off x="270449" y="1594949"/>
            <a:ext cx="8603102" cy="3278551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270449" y="270002"/>
            <a:ext cx="8603102" cy="1054947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1" name="Google Shape;101;p21"/>
          <p:cNvSpPr/>
          <p:nvPr/>
        </p:nvSpPr>
        <p:spPr>
          <a:xfrm>
            <a:off x="338400" y="1662824"/>
            <a:ext cx="8467200" cy="31428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338400" y="337125"/>
            <a:ext cx="8467200" cy="9207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03" name="Google Shape;103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1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PPTMON slide">
  <p:cSld name="10_PPTMON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2"/>
          <p:cNvSpPr/>
          <p:nvPr/>
        </p:nvSpPr>
        <p:spPr>
          <a:xfrm>
            <a:off x="270449" y="270000"/>
            <a:ext cx="8603102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8" name="Google Shape;108;p22"/>
          <p:cNvSpPr/>
          <p:nvPr/>
        </p:nvSpPr>
        <p:spPr>
          <a:xfrm>
            <a:off x="338400" y="2637900"/>
            <a:ext cx="8467200" cy="21681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270449" y="269999"/>
            <a:ext cx="8603103" cy="23017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10" name="Google Shape;110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PPTMON slide">
  <p:cSld name="8_PPTMON slid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/>
          <p:nvPr/>
        </p:nvSpPr>
        <p:spPr>
          <a:xfrm>
            <a:off x="1685926" y="270000"/>
            <a:ext cx="7187625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5" name="Google Shape;115;p23"/>
          <p:cNvSpPr/>
          <p:nvPr/>
        </p:nvSpPr>
        <p:spPr>
          <a:xfrm>
            <a:off x="1753538" y="337500"/>
            <a:ext cx="70524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6" name="Google Shape;116;p23"/>
          <p:cNvSpPr/>
          <p:nvPr>
            <p:ph idx="2" type="pic"/>
          </p:nvPr>
        </p:nvSpPr>
        <p:spPr>
          <a:xfrm>
            <a:off x="5072742" y="1987345"/>
            <a:ext cx="4071257" cy="254893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7" name="Google Shape;117;p23"/>
          <p:cNvSpPr/>
          <p:nvPr>
            <p:ph idx="3" type="pic"/>
          </p:nvPr>
        </p:nvSpPr>
        <p:spPr>
          <a:xfrm>
            <a:off x="971550" y="3367469"/>
            <a:ext cx="1878806" cy="11688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8" name="Google Shape;118;p23"/>
          <p:cNvSpPr/>
          <p:nvPr>
            <p:ph idx="4" type="pic"/>
          </p:nvPr>
        </p:nvSpPr>
        <p:spPr>
          <a:xfrm>
            <a:off x="971550" y="1987345"/>
            <a:ext cx="1878806" cy="11688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9" name="Google Shape;119;p23"/>
          <p:cNvSpPr/>
          <p:nvPr>
            <p:ph idx="5" type="pic"/>
          </p:nvPr>
        </p:nvSpPr>
        <p:spPr>
          <a:xfrm>
            <a:off x="971550" y="607220"/>
            <a:ext cx="1878806" cy="116881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20" name="Google Shape;120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3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PPTMON slide">
  <p:cSld name="11_PPTMON slid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4"/>
          <p:cNvSpPr/>
          <p:nvPr/>
        </p:nvSpPr>
        <p:spPr>
          <a:xfrm>
            <a:off x="270449" y="270000"/>
            <a:ext cx="8603102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338400" y="337500"/>
            <a:ext cx="84672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26" name="Google Shape;126;p24"/>
          <p:cNvSpPr/>
          <p:nvPr>
            <p:ph idx="2" type="pic"/>
          </p:nvPr>
        </p:nvSpPr>
        <p:spPr>
          <a:xfrm>
            <a:off x="391838" y="391500"/>
            <a:ext cx="2994300" cy="4360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27" name="Google Shape;127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PPTMON slide">
  <p:cSld name="12_PPTMON slid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/>
          <p:nvPr/>
        </p:nvSpPr>
        <p:spPr>
          <a:xfrm>
            <a:off x="3054767" y="270000"/>
            <a:ext cx="5818783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2" name="Google Shape;132;p25"/>
          <p:cNvSpPr/>
          <p:nvPr/>
        </p:nvSpPr>
        <p:spPr>
          <a:xfrm>
            <a:off x="270450" y="270000"/>
            <a:ext cx="2513867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3122408" y="337500"/>
            <a:ext cx="56835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34" name="Google Shape;134;p25"/>
          <p:cNvSpPr/>
          <p:nvPr/>
        </p:nvSpPr>
        <p:spPr>
          <a:xfrm>
            <a:off x="338033" y="337500"/>
            <a:ext cx="23787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35" name="Google Shape;135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PPTMON slide">
  <p:cSld name="13_PPTMON slid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/>
          <p:nvPr/>
        </p:nvSpPr>
        <p:spPr>
          <a:xfrm>
            <a:off x="579773" y="298341"/>
            <a:ext cx="7949955" cy="1116182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0" name="Google Shape;140;p26"/>
          <p:cNvSpPr/>
          <p:nvPr/>
        </p:nvSpPr>
        <p:spPr>
          <a:xfrm>
            <a:off x="592665" y="1718992"/>
            <a:ext cx="1877382" cy="31242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1" name="Google Shape;141;p26"/>
          <p:cNvSpPr/>
          <p:nvPr/>
        </p:nvSpPr>
        <p:spPr>
          <a:xfrm>
            <a:off x="2603964" y="1718992"/>
            <a:ext cx="1877382" cy="31242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2" name="Google Shape;142;p26"/>
          <p:cNvSpPr/>
          <p:nvPr/>
        </p:nvSpPr>
        <p:spPr>
          <a:xfrm>
            <a:off x="4628155" y="1718992"/>
            <a:ext cx="1877382" cy="31242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3" name="Google Shape;143;p26"/>
          <p:cNvSpPr/>
          <p:nvPr/>
        </p:nvSpPr>
        <p:spPr>
          <a:xfrm>
            <a:off x="6652346" y="1718992"/>
            <a:ext cx="1877382" cy="31242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44" name="Google Shape;144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/>
          <p:nvPr/>
        </p:nvSpPr>
        <p:spPr>
          <a:xfrm>
            <a:off x="647851" y="366382"/>
            <a:ext cx="7813800" cy="980100"/>
          </a:xfrm>
          <a:prstGeom prst="rect">
            <a:avLst/>
          </a:prstGeom>
          <a:noFill/>
          <a:ln cap="flat" cmpd="sng" w="9525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660606" y="1786642"/>
            <a:ext cx="1741500" cy="2988900"/>
          </a:xfrm>
          <a:prstGeom prst="rect">
            <a:avLst/>
          </a:prstGeom>
          <a:noFill/>
          <a:ln cap="flat" cmpd="sng" w="9525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2680500" y="1786642"/>
            <a:ext cx="1741500" cy="2988900"/>
          </a:xfrm>
          <a:prstGeom prst="rect">
            <a:avLst/>
          </a:prstGeom>
          <a:noFill/>
          <a:ln cap="flat" cmpd="sng" w="9525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9" name="Google Shape;149;p26"/>
          <p:cNvSpPr/>
          <p:nvPr/>
        </p:nvSpPr>
        <p:spPr>
          <a:xfrm>
            <a:off x="4700394" y="1786642"/>
            <a:ext cx="1741500" cy="2988900"/>
          </a:xfrm>
          <a:prstGeom prst="rect">
            <a:avLst/>
          </a:prstGeom>
          <a:noFill/>
          <a:ln cap="flat" cmpd="sng" w="9525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6720287" y="1786642"/>
            <a:ext cx="1741500" cy="2988900"/>
          </a:xfrm>
          <a:prstGeom prst="rect">
            <a:avLst/>
          </a:prstGeom>
          <a:noFill/>
          <a:ln cap="flat" cmpd="sng" w="9525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PPTMON slide">
  <p:cSld name="14_PPTMON slid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/>
          <p:nvPr/>
        </p:nvSpPr>
        <p:spPr>
          <a:xfrm>
            <a:off x="3676649" y="270000"/>
            <a:ext cx="5196901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270450" y="270000"/>
            <a:ext cx="3135749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5" name="Google Shape;155;p27"/>
          <p:cNvSpPr/>
          <p:nvPr/>
        </p:nvSpPr>
        <p:spPr>
          <a:xfrm>
            <a:off x="3743849" y="337500"/>
            <a:ext cx="50625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6" name="Google Shape;156;p27"/>
          <p:cNvSpPr/>
          <p:nvPr/>
        </p:nvSpPr>
        <p:spPr>
          <a:xfrm>
            <a:off x="338474" y="337500"/>
            <a:ext cx="29997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57" name="Google Shape;157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7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PPTMON slide">
  <p:cSld name="15_PPTMON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>
            <p:ph idx="2" type="pic"/>
          </p:nvPr>
        </p:nvSpPr>
        <p:spPr>
          <a:xfrm>
            <a:off x="271466" y="346454"/>
            <a:ext cx="2264906" cy="21216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2" name="Google Shape;162;p28"/>
          <p:cNvSpPr/>
          <p:nvPr>
            <p:ph idx="3" type="pic"/>
          </p:nvPr>
        </p:nvSpPr>
        <p:spPr>
          <a:xfrm>
            <a:off x="271466" y="2618203"/>
            <a:ext cx="2264906" cy="21216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3" name="Google Shape;163;p28"/>
          <p:cNvSpPr/>
          <p:nvPr/>
        </p:nvSpPr>
        <p:spPr>
          <a:xfrm>
            <a:off x="5344206" y="346454"/>
            <a:ext cx="3528329" cy="4393443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64" name="Google Shape;164;p28"/>
          <p:cNvSpPr/>
          <p:nvPr>
            <p:ph idx="4" type="pic"/>
          </p:nvPr>
        </p:nvSpPr>
        <p:spPr>
          <a:xfrm>
            <a:off x="2807835" y="346454"/>
            <a:ext cx="2264905" cy="21216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28"/>
          <p:cNvSpPr/>
          <p:nvPr>
            <p:ph idx="5" type="pic"/>
          </p:nvPr>
        </p:nvSpPr>
        <p:spPr>
          <a:xfrm>
            <a:off x="2807835" y="2618203"/>
            <a:ext cx="2264905" cy="21216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6" name="Google Shape;166;p28"/>
          <p:cNvSpPr/>
          <p:nvPr/>
        </p:nvSpPr>
        <p:spPr>
          <a:xfrm>
            <a:off x="5411420" y="414225"/>
            <a:ext cx="3393900" cy="42579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67" name="Google Shape;167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PPTMON slide">
  <p:cSld name="9_PPTMON slid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/>
          <p:nvPr>
            <p:ph idx="2" type="pic"/>
          </p:nvPr>
        </p:nvSpPr>
        <p:spPr>
          <a:xfrm>
            <a:off x="0" y="0"/>
            <a:ext cx="9144000" cy="2250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29"/>
          <p:cNvSpPr/>
          <p:nvPr>
            <p:ph idx="3" type="pic"/>
          </p:nvPr>
        </p:nvSpPr>
        <p:spPr>
          <a:xfrm>
            <a:off x="5351348" y="2657612"/>
            <a:ext cx="3406889" cy="21329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73" name="Google Shape;173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PPTMON slide">
  <p:cSld name="20_PPTMON slid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/>
          <p:nvPr/>
        </p:nvSpPr>
        <p:spPr>
          <a:xfrm>
            <a:off x="270449" y="721895"/>
            <a:ext cx="8603102" cy="3699711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338400" y="789750"/>
            <a:ext cx="8467200" cy="35640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79" name="Google Shape;179;p3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PPTMON slide">
  <p:cSld name="19_PPTMON slide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/>
          <p:nvPr/>
        </p:nvSpPr>
        <p:spPr>
          <a:xfrm>
            <a:off x="270449" y="270000"/>
            <a:ext cx="8603102" cy="46035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84" name="Google Shape;184;p31"/>
          <p:cNvSpPr/>
          <p:nvPr/>
        </p:nvSpPr>
        <p:spPr>
          <a:xfrm>
            <a:off x="338400" y="337500"/>
            <a:ext cx="8467200" cy="4468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85" name="Google Shape;185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PPTMON slide">
  <p:cSld name="16_PPTMON slid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2"/>
          <p:cNvSpPr/>
          <p:nvPr>
            <p:ph idx="2" type="pic"/>
          </p:nvPr>
        </p:nvSpPr>
        <p:spPr>
          <a:xfrm>
            <a:off x="5601145" y="542314"/>
            <a:ext cx="1922415" cy="4061832"/>
          </a:xfrm>
          <a:prstGeom prst="roundRect">
            <a:avLst>
              <a:gd fmla="val 11269" name="adj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PPTMON slide">
  <p:cSld name="17_PPTMON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>
            <p:ph idx="2" type="pic"/>
          </p:nvPr>
        </p:nvSpPr>
        <p:spPr>
          <a:xfrm>
            <a:off x="708818" y="709211"/>
            <a:ext cx="4975311" cy="3725077"/>
          </a:xfrm>
          <a:prstGeom prst="roundRect">
            <a:avLst>
              <a:gd fmla="val 1746" name="adj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PPTMON slide">
  <p:cSld name="18_PPTMON slide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>
            <a:hlinkClick r:id="rId5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>
            <p:ph idx="2" type="pic"/>
          </p:nvPr>
        </p:nvSpPr>
        <p:spPr>
          <a:xfrm>
            <a:off x="3025373" y="671511"/>
            <a:ext cx="5300668" cy="3456386"/>
          </a:xfrm>
          <a:prstGeom prst="roundRect">
            <a:avLst>
              <a:gd fmla="val 684" name="adj"/>
            </a:avLst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custom">
  <p:cSld name="PPTMON custom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5">
            <a:hlinkClick r:id="rId4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PTMON slide">
  <p:cSld name="PPTMON slid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6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29909" r="0" t="0"/>
          <a:stretch/>
        </p:blipFill>
        <p:spPr>
          <a:xfrm>
            <a:off x="4328394" y="5165215"/>
            <a:ext cx="1679403" cy="18466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6">
            <a:hlinkClick r:id="rId4"/>
          </p:cNvPr>
          <p:cNvSpPr txBox="1"/>
          <p:nvPr/>
        </p:nvSpPr>
        <p:spPr>
          <a:xfrm>
            <a:off x="3136204" y="5207006"/>
            <a:ext cx="201797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24.xml"/><Relationship Id="rId24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36.png"/><Relationship Id="rId5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Relationship Id="rId4" Type="http://schemas.openxmlformats.org/officeDocument/2006/relationships/image" Target="../media/image4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4.png"/><Relationship Id="rId4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7.png"/><Relationship Id="rId4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2.png"/><Relationship Id="rId4" Type="http://schemas.openxmlformats.org/officeDocument/2006/relationships/image" Target="../media/image41.png"/><Relationship Id="rId5" Type="http://schemas.openxmlformats.org/officeDocument/2006/relationships/image" Target="../media/image28.png"/><Relationship Id="rId6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6.png"/><Relationship Id="rId6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png"/><Relationship Id="rId4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/>
          <p:nvPr/>
        </p:nvSpPr>
        <p:spPr>
          <a:xfrm>
            <a:off x="4722725" y="1631275"/>
            <a:ext cx="39828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 sz="33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Русский стилеметрический датасет</a:t>
            </a:r>
            <a:endParaRPr sz="33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13" name="Google Shape;213;p37"/>
          <p:cNvSpPr txBox="1"/>
          <p:nvPr/>
        </p:nvSpPr>
        <p:spPr>
          <a:xfrm>
            <a:off x="4926722" y="3376185"/>
            <a:ext cx="37788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уроки и возможности</a:t>
            </a:r>
            <a:endParaRPr sz="24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4824722" y="4131184"/>
            <a:ext cx="37788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Борис Орехов</a:t>
            </a:r>
            <a:endParaRPr sz="15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/>
          <p:nvPr/>
        </p:nvSpPr>
        <p:spPr>
          <a:xfrm>
            <a:off x="241373" y="563078"/>
            <a:ext cx="2381400" cy="2860743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4" name="Google Shape;334;p46"/>
          <p:cNvSpPr/>
          <p:nvPr/>
        </p:nvSpPr>
        <p:spPr>
          <a:xfrm>
            <a:off x="308726" y="629950"/>
            <a:ext cx="2246696" cy="27270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35" name="Google Shape;335;p46"/>
          <p:cNvSpPr txBox="1"/>
          <p:nvPr/>
        </p:nvSpPr>
        <p:spPr>
          <a:xfrm>
            <a:off x="457484" y="1555468"/>
            <a:ext cx="19491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Очень непоследовательные результаты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Возможно, из-за библейских цитат</a:t>
            </a:r>
            <a:endParaRPr/>
          </a:p>
        </p:txBody>
      </p:sp>
      <p:sp>
        <p:nvSpPr>
          <p:cNvPr id="336" name="Google Shape;336;p46"/>
          <p:cNvSpPr txBox="1"/>
          <p:nvPr/>
        </p:nvSpPr>
        <p:spPr>
          <a:xfrm>
            <a:off x="457484" y="875609"/>
            <a:ext cx="19491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Теология</a:t>
            </a:r>
            <a:endParaRPr sz="2100"/>
          </a:p>
        </p:txBody>
      </p:sp>
      <p:pic>
        <p:nvPicPr>
          <p:cNvPr id="337" name="Google Shape;33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077" y="563606"/>
            <a:ext cx="6458550" cy="4016288"/>
          </a:xfrm>
          <a:prstGeom prst="rect">
            <a:avLst/>
          </a:prstGeom>
          <a:noFill/>
          <a:ln>
            <a:noFill/>
          </a:ln>
          <a:effectLst>
            <a:outerShdw blurRad="38100" sx="101000" rotWithShape="0" algn="ctr" sy="101000">
              <a:srgbClr val="000000">
                <a:alpha val="22745"/>
              </a:srgbClr>
            </a:outerShdw>
          </a:effectLst>
        </p:spPr>
      </p:pic>
      <p:pic>
        <p:nvPicPr>
          <p:cNvPr id="338" name="Google Shape;338;p4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7397" l="0" r="0" t="17397"/>
          <a:stretch/>
        </p:blipFill>
        <p:spPr>
          <a:xfrm>
            <a:off x="3025372" y="671511"/>
            <a:ext cx="5300700" cy="3456300"/>
          </a:xfrm>
          <a:prstGeom prst="roundRect">
            <a:avLst>
              <a:gd fmla="val 684" name="adj"/>
            </a:avLst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/>
          <p:nvPr/>
        </p:nvSpPr>
        <p:spPr>
          <a:xfrm>
            <a:off x="6188258" y="620830"/>
            <a:ext cx="2654100" cy="3901800"/>
          </a:xfrm>
          <a:prstGeom prst="rect">
            <a:avLst/>
          </a:prstGeom>
          <a:solidFill>
            <a:srgbClr val="1B0310">
              <a:alpha val="96859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5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4" name="Google Shape;344;p47"/>
          <p:cNvSpPr/>
          <p:nvPr/>
        </p:nvSpPr>
        <p:spPr>
          <a:xfrm>
            <a:off x="6256245" y="688500"/>
            <a:ext cx="2518200" cy="3766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79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5" name="Google Shape;345;p47"/>
          <p:cNvSpPr txBox="1"/>
          <p:nvPr/>
        </p:nvSpPr>
        <p:spPr>
          <a:xfrm>
            <a:off x="6373739" y="2241839"/>
            <a:ext cx="2283000" cy="15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9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Size matters</a:t>
            </a:r>
            <a:endParaRPr sz="19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9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Дневники ~10 тыс слов; остальные от 80 до 200 тыс</a:t>
            </a:r>
            <a:endParaRPr sz="19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6" name="Google Shape;346;p47"/>
          <p:cNvSpPr txBox="1"/>
          <p:nvPr/>
        </p:nvSpPr>
        <p:spPr>
          <a:xfrm>
            <a:off x="6373739" y="1272344"/>
            <a:ext cx="22830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9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Жанровый сигнал</a:t>
            </a:r>
            <a:endParaRPr sz="900"/>
          </a:p>
        </p:txBody>
      </p:sp>
      <p:pic>
        <p:nvPicPr>
          <p:cNvPr id="347" name="Google Shape;34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799" y="546100"/>
            <a:ext cx="5311351" cy="4051301"/>
          </a:xfrm>
          <a:prstGeom prst="rect">
            <a:avLst/>
          </a:prstGeom>
          <a:noFill/>
          <a:ln>
            <a:noFill/>
          </a:ln>
          <a:effectLst>
            <a:outerShdw blurRad="38100" sx="101000" rotWithShape="0" algn="ctr" sy="101000">
              <a:srgbClr val="000000">
                <a:alpha val="22750"/>
              </a:srgbClr>
            </a:outerShdw>
          </a:effectLst>
        </p:spPr>
      </p:pic>
      <p:pic>
        <p:nvPicPr>
          <p:cNvPr id="348" name="Google Shape;34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9300" y="688500"/>
            <a:ext cx="3766472" cy="3766502"/>
          </a:xfrm>
          <a:prstGeom prst="rect">
            <a:avLst/>
          </a:prstGeom>
          <a:noFill/>
          <a:ln>
            <a:noFill/>
          </a:ln>
          <a:effectLst>
            <a:outerShdw blurRad="38100" sx="101000" rotWithShape="0" algn="ctr" sy="101000">
              <a:srgbClr val="000000">
                <a:alpha val="2275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663" r="15670" t="0"/>
          <a:stretch/>
        </p:blipFill>
        <p:spPr>
          <a:xfrm>
            <a:off x="391838" y="391500"/>
            <a:ext cx="2994299" cy="4360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55" name="Google Shape;355;p48"/>
          <p:cNvSpPr txBox="1"/>
          <p:nvPr/>
        </p:nvSpPr>
        <p:spPr>
          <a:xfrm>
            <a:off x="4100502" y="2508625"/>
            <a:ext cx="31032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6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Умеет ли Delta отличать идеологию?</a:t>
            </a:r>
            <a:endParaRPr sz="16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p48"/>
          <p:cNvSpPr/>
          <p:nvPr/>
        </p:nvSpPr>
        <p:spPr>
          <a:xfrm>
            <a:off x="4100501" y="1788950"/>
            <a:ext cx="2160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Идейные течения</a:t>
            </a:r>
            <a:endParaRPr/>
          </a:p>
        </p:txBody>
      </p:sp>
      <p:sp>
        <p:nvSpPr>
          <p:cNvPr id="357" name="Google Shape;357;p48"/>
          <p:cNvSpPr/>
          <p:nvPr/>
        </p:nvSpPr>
        <p:spPr>
          <a:xfrm>
            <a:off x="6649152" y="1788939"/>
            <a:ext cx="1789997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Кажется, нет</a:t>
            </a:r>
            <a:endParaRPr/>
          </a:p>
        </p:txBody>
      </p:sp>
      <p:sp>
        <p:nvSpPr>
          <p:cNvPr id="358" name="Google Shape;358;p48"/>
          <p:cNvSpPr/>
          <p:nvPr/>
        </p:nvSpPr>
        <p:spPr>
          <a:xfrm>
            <a:off x="4103399" y="810002"/>
            <a:ext cx="4335749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7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Западники славянофилы</a:t>
            </a:r>
            <a:endParaRPr sz="27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59" name="Google Shape;359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9172" y="1776514"/>
            <a:ext cx="285679" cy="30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8893" y="1749563"/>
            <a:ext cx="318019" cy="3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663" r="15670" t="0"/>
          <a:stretch/>
        </p:blipFill>
        <p:spPr>
          <a:xfrm>
            <a:off x="391838" y="391500"/>
            <a:ext cx="2994299" cy="4360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67" name="Google Shape;367;p49"/>
          <p:cNvSpPr/>
          <p:nvPr/>
        </p:nvSpPr>
        <p:spPr>
          <a:xfrm>
            <a:off x="5009598" y="2235475"/>
            <a:ext cx="3572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Самый явный сигнал</a:t>
            </a:r>
            <a:endParaRPr sz="2400"/>
          </a:p>
        </p:txBody>
      </p:sp>
      <p:sp>
        <p:nvSpPr>
          <p:cNvPr id="368" name="Google Shape;368;p49"/>
          <p:cNvSpPr/>
          <p:nvPr/>
        </p:nvSpPr>
        <p:spPr>
          <a:xfrm>
            <a:off x="4103399" y="810002"/>
            <a:ext cx="433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Стих и проза</a:t>
            </a:r>
            <a:endParaRPr sz="30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69" name="Google Shape;369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2669" y="2197357"/>
            <a:ext cx="471625" cy="498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663" r="15670" t="0"/>
          <a:stretch/>
        </p:blipFill>
        <p:spPr>
          <a:xfrm>
            <a:off x="391838" y="391500"/>
            <a:ext cx="2994299" cy="4360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76" name="Google Shape;376;p50"/>
          <p:cNvSpPr/>
          <p:nvPr/>
        </p:nvSpPr>
        <p:spPr>
          <a:xfrm>
            <a:off x="5436771" y="1881863"/>
            <a:ext cx="2594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Не различаются</a:t>
            </a:r>
            <a:endParaRPr sz="2400"/>
          </a:p>
        </p:txBody>
      </p:sp>
      <p:sp>
        <p:nvSpPr>
          <p:cNvPr id="377" name="Google Shape;377;p50"/>
          <p:cNvSpPr/>
          <p:nvPr/>
        </p:nvSpPr>
        <p:spPr>
          <a:xfrm>
            <a:off x="4103399" y="810002"/>
            <a:ext cx="433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30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Поэтические размеры</a:t>
            </a:r>
            <a:endParaRPr sz="30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78" name="Google Shape;378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0623" y="1833165"/>
            <a:ext cx="513475" cy="5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663" r="15670" t="0"/>
          <a:stretch/>
        </p:blipFill>
        <p:spPr>
          <a:xfrm>
            <a:off x="391838" y="391500"/>
            <a:ext cx="2994299" cy="4360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5" name="Google Shape;385;p51"/>
          <p:cNvSpPr/>
          <p:nvPr/>
        </p:nvSpPr>
        <p:spPr>
          <a:xfrm>
            <a:off x="5169198" y="2040225"/>
            <a:ext cx="3269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К Д. А. Скоринкину есть вопросы</a:t>
            </a:r>
            <a:endParaRPr sz="1100"/>
          </a:p>
        </p:txBody>
      </p:sp>
      <p:sp>
        <p:nvSpPr>
          <p:cNvPr id="386" name="Google Shape;386;p51"/>
          <p:cNvSpPr/>
          <p:nvPr/>
        </p:nvSpPr>
        <p:spPr>
          <a:xfrm>
            <a:off x="4103399" y="810002"/>
            <a:ext cx="4335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Персонажи «Войны и мира»</a:t>
            </a:r>
            <a:endParaRPr sz="21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87" name="Google Shape;387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2273" y="1932652"/>
            <a:ext cx="366525" cy="5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5663" r="15670" t="0"/>
          <a:stretch/>
        </p:blipFill>
        <p:spPr>
          <a:xfrm>
            <a:off x="377225" y="391500"/>
            <a:ext cx="3247427" cy="4360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4" name="Google Shape;394;p52"/>
          <p:cNvSpPr/>
          <p:nvPr/>
        </p:nvSpPr>
        <p:spPr>
          <a:xfrm>
            <a:off x="5522402" y="1788950"/>
            <a:ext cx="27333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Перспективно</a:t>
            </a:r>
            <a:endParaRPr sz="1800"/>
          </a:p>
        </p:txBody>
      </p:sp>
      <p:sp>
        <p:nvSpPr>
          <p:cNvPr id="395" name="Google Shape;395;p52"/>
          <p:cNvSpPr/>
          <p:nvPr/>
        </p:nvSpPr>
        <p:spPr>
          <a:xfrm>
            <a:off x="3808650" y="810000"/>
            <a:ext cx="4630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2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Естественные и сгенерированные </a:t>
            </a:r>
            <a:endParaRPr sz="22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96" name="Google Shape;39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2992" y="1774558"/>
            <a:ext cx="536000" cy="5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3"/>
          <p:cNvSpPr txBox="1"/>
          <p:nvPr/>
        </p:nvSpPr>
        <p:spPr>
          <a:xfrm>
            <a:off x="2719088" y="2156252"/>
            <a:ext cx="37059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0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Спасибо!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/>
        </p:nvSpPr>
        <p:spPr>
          <a:xfrm>
            <a:off x="304700" y="1501700"/>
            <a:ext cx="2466600" cy="29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7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Набор русскоязычных текстов, подготовленный для </a:t>
            </a:r>
            <a:endParaRPr sz="17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CC0E"/>
              </a:buClr>
              <a:buSzPts val="1700"/>
              <a:buFont typeface="Lato"/>
              <a:buChar char="●"/>
            </a:pPr>
            <a:r>
              <a:rPr lang="ko" sz="17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стилеметрических экспериментов, </a:t>
            </a:r>
            <a:endParaRPr sz="17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CC0E"/>
              </a:buClr>
              <a:buSzPts val="1700"/>
              <a:buFont typeface="Lato"/>
              <a:buChar char="●"/>
            </a:pPr>
            <a:r>
              <a:rPr lang="ko" sz="17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машинного обучения, </a:t>
            </a:r>
            <a:endParaRPr sz="17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CC0E"/>
              </a:buClr>
              <a:buSzPts val="1700"/>
              <a:buFont typeface="Lato"/>
              <a:buChar char="●"/>
            </a:pPr>
            <a:r>
              <a:rPr lang="ko" sz="17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учебных занятий по компьютерному анализу текста</a:t>
            </a:r>
            <a:endParaRPr sz="1700"/>
          </a:p>
        </p:txBody>
      </p:sp>
      <p:sp>
        <p:nvSpPr>
          <p:cNvPr id="220" name="Google Shape;220;p38"/>
          <p:cNvSpPr txBox="1"/>
          <p:nvPr/>
        </p:nvSpPr>
        <p:spPr>
          <a:xfrm>
            <a:off x="571235" y="642942"/>
            <a:ext cx="20592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Назначение</a:t>
            </a:r>
            <a:endParaRPr sz="25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1" name="Google Shape;221;p38"/>
          <p:cNvSpPr/>
          <p:nvPr/>
        </p:nvSpPr>
        <p:spPr>
          <a:xfrm flipH="1" rot="10800000">
            <a:off x="571235" y="1183499"/>
            <a:ext cx="483900" cy="166500"/>
          </a:xfrm>
          <a:prstGeom prst="rect">
            <a:avLst/>
          </a:prstGeom>
          <a:solidFill>
            <a:srgbClr val="FFCC0E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031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2" name="Google Shape;222;p38"/>
          <p:cNvSpPr/>
          <p:nvPr/>
        </p:nvSpPr>
        <p:spPr>
          <a:xfrm>
            <a:off x="3771967" y="719850"/>
            <a:ext cx="673943" cy="673943"/>
          </a:xfrm>
          <a:prstGeom prst="ellipse">
            <a:avLst/>
          </a:prstGeom>
          <a:solidFill>
            <a:srgbClr val="FFCC0E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031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4689499" y="987821"/>
            <a:ext cx="3495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Файлы сгруппированы по тематическим папкам</a:t>
            </a:r>
            <a:endParaRPr sz="13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4" name="Google Shape;224;p38"/>
          <p:cNvSpPr/>
          <p:nvPr/>
        </p:nvSpPr>
        <p:spPr>
          <a:xfrm>
            <a:off x="4635299" y="574750"/>
            <a:ext cx="3488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Структура</a:t>
            </a:r>
            <a:endParaRPr sz="25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5" name="Google Shape;225;p38"/>
          <p:cNvSpPr/>
          <p:nvPr/>
        </p:nvSpPr>
        <p:spPr>
          <a:xfrm>
            <a:off x="3771967" y="1708227"/>
            <a:ext cx="673943" cy="673943"/>
          </a:xfrm>
          <a:prstGeom prst="ellipse">
            <a:avLst/>
          </a:prstGeom>
          <a:solidFill>
            <a:srgbClr val="FFCC0E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031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6" name="Google Shape;226;p38"/>
          <p:cNvSpPr txBox="1"/>
          <p:nvPr/>
        </p:nvSpPr>
        <p:spPr>
          <a:xfrm>
            <a:off x="4729624" y="1971785"/>
            <a:ext cx="3495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2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Все тексты находятся в общественном достоянии (Public Domain) и доступны для исследований без ограничений.</a:t>
            </a:r>
            <a:endParaRPr sz="12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38"/>
          <p:cNvSpPr/>
          <p:nvPr/>
        </p:nvSpPr>
        <p:spPr>
          <a:xfrm>
            <a:off x="4693312" y="1570377"/>
            <a:ext cx="3488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Статус</a:t>
            </a:r>
            <a:endParaRPr sz="25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8" name="Google Shape;228;p38"/>
          <p:cNvSpPr/>
          <p:nvPr/>
        </p:nvSpPr>
        <p:spPr>
          <a:xfrm>
            <a:off x="3771967" y="2696604"/>
            <a:ext cx="673943" cy="673943"/>
          </a:xfrm>
          <a:prstGeom prst="ellipse">
            <a:avLst/>
          </a:prstGeom>
          <a:solidFill>
            <a:srgbClr val="FFCC0E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031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9" name="Google Shape;229;p38"/>
          <p:cNvSpPr txBox="1"/>
          <p:nvPr/>
        </p:nvSpPr>
        <p:spPr>
          <a:xfrm>
            <a:off x="4689549" y="3071587"/>
            <a:ext cx="3495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Произведения с 1763 по 1932 год (охватывает три века: XVIII, XIX и XX).</a:t>
            </a:r>
            <a:endParaRPr sz="13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38"/>
          <p:cNvSpPr/>
          <p:nvPr/>
        </p:nvSpPr>
        <p:spPr>
          <a:xfrm>
            <a:off x="4693299" y="2627679"/>
            <a:ext cx="3488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Временной охват</a:t>
            </a:r>
            <a:endParaRPr sz="25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1" name="Google Shape;231;p38"/>
          <p:cNvSpPr/>
          <p:nvPr/>
        </p:nvSpPr>
        <p:spPr>
          <a:xfrm>
            <a:off x="3771967" y="3684981"/>
            <a:ext cx="673943" cy="673943"/>
          </a:xfrm>
          <a:prstGeom prst="ellipse">
            <a:avLst/>
          </a:prstGeom>
          <a:solidFill>
            <a:srgbClr val="FFCC0E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B031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2" name="Google Shape;232;p38"/>
          <p:cNvSpPr txBox="1"/>
          <p:nvPr/>
        </p:nvSpPr>
        <p:spPr>
          <a:xfrm>
            <a:off x="4689499" y="3982427"/>
            <a:ext cx="34956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Все тексты снабжены метаданными и сопоставимы по объему внутри коллекции</a:t>
            </a:r>
            <a:endParaRPr sz="13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38"/>
          <p:cNvSpPr/>
          <p:nvPr/>
        </p:nvSpPr>
        <p:spPr>
          <a:xfrm>
            <a:off x="4693262" y="3541081"/>
            <a:ext cx="34881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Тщательный подбор</a:t>
            </a:r>
            <a:endParaRPr sz="25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3926" y="1918529"/>
            <a:ext cx="334189" cy="25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0355" y="930152"/>
            <a:ext cx="237167" cy="25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87659" y="2893431"/>
            <a:ext cx="242557" cy="28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68794" y="3881808"/>
            <a:ext cx="280289" cy="28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/>
          <p:nvPr/>
        </p:nvSpPr>
        <p:spPr>
          <a:xfrm>
            <a:off x="482193" y="720116"/>
            <a:ext cx="273725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Состав датасета</a:t>
            </a:r>
            <a:endParaRPr b="0" sz="21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3" name="Google Shape;243;p39"/>
          <p:cNvSpPr txBox="1"/>
          <p:nvPr/>
        </p:nvSpPr>
        <p:spPr>
          <a:xfrm>
            <a:off x="1841436" y="1744575"/>
            <a:ext cx="40926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Более </a:t>
            </a:r>
            <a:r>
              <a:rPr b="1"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320</a:t>
            </a: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 документов</a:t>
            </a:r>
            <a:endParaRPr sz="20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39"/>
          <p:cNvSpPr/>
          <p:nvPr/>
        </p:nvSpPr>
        <p:spPr>
          <a:xfrm>
            <a:off x="1841285" y="1278562"/>
            <a:ext cx="4092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Тексты</a:t>
            </a:r>
            <a:endParaRPr sz="2500"/>
          </a:p>
        </p:txBody>
      </p:sp>
      <p:sp>
        <p:nvSpPr>
          <p:cNvPr id="245" name="Google Shape;245;p39"/>
          <p:cNvSpPr/>
          <p:nvPr/>
        </p:nvSpPr>
        <p:spPr>
          <a:xfrm>
            <a:off x="1037562" y="1314005"/>
            <a:ext cx="83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01.</a:t>
            </a:r>
            <a:endParaRPr sz="2500"/>
          </a:p>
        </p:txBody>
      </p:sp>
      <p:sp>
        <p:nvSpPr>
          <p:cNvPr id="246" name="Google Shape;246;p39"/>
          <p:cNvSpPr txBox="1"/>
          <p:nvPr/>
        </p:nvSpPr>
        <p:spPr>
          <a:xfrm>
            <a:off x="1841436" y="2714673"/>
            <a:ext cx="4092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Совокупный объем — </a:t>
            </a:r>
            <a:r>
              <a:rPr b="1"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16+ миллионов</a:t>
            </a: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 слов</a:t>
            </a:r>
            <a:endParaRPr sz="20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7" name="Google Shape;247;p39"/>
          <p:cNvSpPr/>
          <p:nvPr/>
        </p:nvSpPr>
        <p:spPr>
          <a:xfrm>
            <a:off x="1841285" y="2324185"/>
            <a:ext cx="4092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Слова</a:t>
            </a:r>
            <a:endParaRPr sz="2500"/>
          </a:p>
        </p:txBody>
      </p:sp>
      <p:sp>
        <p:nvSpPr>
          <p:cNvPr id="248" name="Google Shape;248;p39"/>
          <p:cNvSpPr/>
          <p:nvPr/>
        </p:nvSpPr>
        <p:spPr>
          <a:xfrm>
            <a:off x="1081087" y="2375540"/>
            <a:ext cx="83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02.</a:t>
            </a:r>
            <a:endParaRPr sz="2500"/>
          </a:p>
        </p:txBody>
      </p:sp>
      <p:sp>
        <p:nvSpPr>
          <p:cNvPr id="249" name="Google Shape;249;p39"/>
          <p:cNvSpPr txBox="1"/>
          <p:nvPr/>
        </p:nvSpPr>
        <p:spPr>
          <a:xfrm>
            <a:off x="1841436" y="3923020"/>
            <a:ext cx="4092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Тексты 94 авторов, распределенные по 25 подкорпусам</a:t>
            </a:r>
            <a:endParaRPr sz="18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0" name="Google Shape;250;p39"/>
          <p:cNvSpPr/>
          <p:nvPr/>
        </p:nvSpPr>
        <p:spPr>
          <a:xfrm>
            <a:off x="1841285" y="3511295"/>
            <a:ext cx="4092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Авторы и подкорпуса</a:t>
            </a:r>
            <a:endParaRPr sz="2500"/>
          </a:p>
        </p:txBody>
      </p:sp>
      <p:sp>
        <p:nvSpPr>
          <p:cNvPr id="251" name="Google Shape;251;p39"/>
          <p:cNvSpPr/>
          <p:nvPr/>
        </p:nvSpPr>
        <p:spPr>
          <a:xfrm>
            <a:off x="1081062" y="3530612"/>
            <a:ext cx="8334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03.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/>
          <p:cNvSpPr txBox="1"/>
          <p:nvPr/>
        </p:nvSpPr>
        <p:spPr>
          <a:xfrm>
            <a:off x="2040594" y="704070"/>
            <a:ext cx="50628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40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Разделы датасета</a:t>
            </a:r>
            <a:endParaRPr sz="40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7" name="Google Shape;257;p40"/>
          <p:cNvSpPr txBox="1"/>
          <p:nvPr/>
        </p:nvSpPr>
        <p:spPr>
          <a:xfrm>
            <a:off x="1298550" y="1447325"/>
            <a:ext cx="6546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Имена файлов соответствуют шаблону автор_название.txt. Это позволяет пакету stylo (R) автоматически группировать тексты по классам при визуализации</a:t>
            </a:r>
            <a:endParaRPr sz="1800"/>
          </a:p>
        </p:txBody>
      </p:sp>
      <p:sp>
        <p:nvSpPr>
          <p:cNvPr id="258" name="Google Shape;258;p40"/>
          <p:cNvSpPr txBox="1"/>
          <p:nvPr/>
        </p:nvSpPr>
        <p:spPr>
          <a:xfrm>
            <a:off x="1095450" y="3112225"/>
            <a:ext cx="17616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Художественная проза XVIII–XX вв., публицистика, научные труды</a:t>
            </a:r>
            <a:endParaRPr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40"/>
          <p:cNvSpPr/>
          <p:nvPr/>
        </p:nvSpPr>
        <p:spPr>
          <a:xfrm>
            <a:off x="1352699" y="2754463"/>
            <a:ext cx="15045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По авторам</a:t>
            </a:r>
            <a:endParaRPr/>
          </a:p>
        </p:txBody>
      </p:sp>
      <p:sp>
        <p:nvSpPr>
          <p:cNvPr id="260" name="Google Shape;260;p40"/>
          <p:cNvSpPr/>
          <p:nvPr/>
        </p:nvSpPr>
        <p:spPr>
          <a:xfrm>
            <a:off x="1352574" y="2405971"/>
            <a:ext cx="1504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01</a:t>
            </a:r>
            <a:endParaRPr sz="1100"/>
          </a:p>
        </p:txBody>
      </p:sp>
      <p:sp>
        <p:nvSpPr>
          <p:cNvPr id="261" name="Google Shape;261;p40"/>
          <p:cNvSpPr txBox="1"/>
          <p:nvPr/>
        </p:nvSpPr>
        <p:spPr>
          <a:xfrm>
            <a:off x="2814700" y="3112225"/>
            <a:ext cx="17616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Сравнение авторов по полу, возрасту, работе с псевдонимами (Чехов / Чехонте)</a:t>
            </a:r>
            <a:endParaRPr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40"/>
          <p:cNvSpPr/>
          <p:nvPr/>
        </p:nvSpPr>
        <p:spPr>
          <a:xfrm>
            <a:off x="2814776" y="2754475"/>
            <a:ext cx="1687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Спецвыборки</a:t>
            </a:r>
            <a:endParaRPr/>
          </a:p>
        </p:txBody>
      </p:sp>
      <p:sp>
        <p:nvSpPr>
          <p:cNvPr id="263" name="Google Shape;263;p40"/>
          <p:cNvSpPr/>
          <p:nvPr/>
        </p:nvSpPr>
        <p:spPr>
          <a:xfrm>
            <a:off x="2997453" y="2405971"/>
            <a:ext cx="1504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02</a:t>
            </a:r>
            <a:endParaRPr sz="1100"/>
          </a:p>
        </p:txBody>
      </p:sp>
      <p:sp>
        <p:nvSpPr>
          <p:cNvPr id="264" name="Google Shape;264;p40"/>
          <p:cNvSpPr txBox="1"/>
          <p:nvPr/>
        </p:nvSpPr>
        <p:spPr>
          <a:xfrm>
            <a:off x="4572000" y="3184475"/>
            <a:ext cx="1715100" cy="11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Романтизм vs Реализм, Западники vs Славянофилы, стихи vs проза</a:t>
            </a:r>
            <a:endParaRPr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40"/>
          <p:cNvSpPr/>
          <p:nvPr/>
        </p:nvSpPr>
        <p:spPr>
          <a:xfrm>
            <a:off x="4439800" y="2754500"/>
            <a:ext cx="18474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Жанры и стили</a:t>
            </a:r>
            <a:endParaRPr/>
          </a:p>
        </p:txBody>
      </p:sp>
      <p:sp>
        <p:nvSpPr>
          <p:cNvPr id="266" name="Google Shape;266;p40"/>
          <p:cNvSpPr/>
          <p:nvPr/>
        </p:nvSpPr>
        <p:spPr>
          <a:xfrm>
            <a:off x="4642331" y="2405971"/>
            <a:ext cx="1504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03</a:t>
            </a:r>
            <a:endParaRPr sz="1100"/>
          </a:p>
        </p:txBody>
      </p:sp>
      <p:sp>
        <p:nvSpPr>
          <p:cNvPr id="267" name="Google Shape;267;p40"/>
          <p:cNvSpPr txBox="1"/>
          <p:nvPr/>
        </p:nvSpPr>
        <p:spPr>
          <a:xfrm>
            <a:off x="6287075" y="3184475"/>
            <a:ext cx="19395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Речь персонажей и тексты, сгенерированные нейросетями</a:t>
            </a:r>
            <a:endParaRPr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40"/>
          <p:cNvSpPr/>
          <p:nvPr/>
        </p:nvSpPr>
        <p:spPr>
          <a:xfrm>
            <a:off x="6287075" y="2754500"/>
            <a:ext cx="20340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Специфические</a:t>
            </a:r>
            <a:endParaRPr/>
          </a:p>
        </p:txBody>
      </p:sp>
      <p:sp>
        <p:nvSpPr>
          <p:cNvPr id="269" name="Google Shape;269;p40"/>
          <p:cNvSpPr/>
          <p:nvPr/>
        </p:nvSpPr>
        <p:spPr>
          <a:xfrm>
            <a:off x="6287197" y="2405971"/>
            <a:ext cx="1504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04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/>
        </p:nvSpPr>
        <p:spPr>
          <a:xfrm>
            <a:off x="2705100" y="1637544"/>
            <a:ext cx="37338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33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Разведочный анализ: Delta, </a:t>
            </a:r>
            <a:endParaRPr sz="33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33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100 MFW</a:t>
            </a:r>
            <a:endParaRPr sz="33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3166" l="0" r="0" t="3157"/>
          <a:stretch/>
        </p:blipFill>
        <p:spPr>
          <a:xfrm>
            <a:off x="271466" y="346454"/>
            <a:ext cx="2264904" cy="21216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80" name="Google Shape;280;p4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3166" l="0" r="0" t="3157"/>
          <a:stretch/>
        </p:blipFill>
        <p:spPr>
          <a:xfrm>
            <a:off x="271466" y="2618203"/>
            <a:ext cx="2264904" cy="21216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81" name="Google Shape;281;p42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3166" l="0" r="0" t="3157"/>
          <a:stretch/>
        </p:blipFill>
        <p:spPr>
          <a:xfrm>
            <a:off x="2807835" y="346454"/>
            <a:ext cx="2264904" cy="21216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282" name="Google Shape;282;p42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3166" l="0" r="0" t="3157"/>
          <a:stretch/>
        </p:blipFill>
        <p:spPr>
          <a:xfrm>
            <a:off x="2807835" y="2618203"/>
            <a:ext cx="2264904" cy="21216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83" name="Google Shape;283;p42"/>
          <p:cNvSpPr txBox="1"/>
          <p:nvPr/>
        </p:nvSpPr>
        <p:spPr>
          <a:xfrm>
            <a:off x="5618971" y="793663"/>
            <a:ext cx="29787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8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Авторы художественной литературы</a:t>
            </a:r>
            <a:endParaRPr sz="2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5575445" y="3012339"/>
            <a:ext cx="2978700" cy="13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Не в свои кластеры попали только Карамзин и Короленко из 34 авторов</a:t>
            </a:r>
            <a:endParaRPr sz="20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5" name="Google Shape;285;p42"/>
          <p:cNvSpPr/>
          <p:nvPr/>
        </p:nvSpPr>
        <p:spPr>
          <a:xfrm>
            <a:off x="5575445" y="2421704"/>
            <a:ext cx="29787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3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Почти без сбоев</a:t>
            </a:r>
            <a:endParaRPr sz="1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/>
          <p:nvPr/>
        </p:nvSpPr>
        <p:spPr>
          <a:xfrm>
            <a:off x="452752" y="2657600"/>
            <a:ext cx="4898086" cy="21330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91" name="Google Shape;291;p43"/>
          <p:cNvSpPr/>
          <p:nvPr/>
        </p:nvSpPr>
        <p:spPr>
          <a:xfrm>
            <a:off x="520394" y="2725100"/>
            <a:ext cx="4762800" cy="19980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92" name="Google Shape;292;p43" title="Снимок экрана от 2026-06-18 19-45-54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540" l="0" r="0" t="9540"/>
          <a:stretch/>
        </p:blipFill>
        <p:spPr>
          <a:xfrm>
            <a:off x="0" y="0"/>
            <a:ext cx="9143999" cy="22502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293" name="Google Shape;293;p43"/>
          <p:cNvSpPr/>
          <p:nvPr/>
        </p:nvSpPr>
        <p:spPr>
          <a:xfrm>
            <a:off x="5351348" y="524612"/>
            <a:ext cx="3407400" cy="2133000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94" name="Google Shape;294;p43"/>
          <p:cNvSpPr txBox="1"/>
          <p:nvPr/>
        </p:nvSpPr>
        <p:spPr>
          <a:xfrm>
            <a:off x="689188" y="3210065"/>
            <a:ext cx="2118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Тексты под псевдонимом и под реальной фамилией</a:t>
            </a:r>
            <a:endParaRPr sz="11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43"/>
          <p:cNvSpPr/>
          <p:nvPr/>
        </p:nvSpPr>
        <p:spPr>
          <a:xfrm>
            <a:off x="689187" y="2959349"/>
            <a:ext cx="2118832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Чехов и Чехонте</a:t>
            </a:r>
            <a:endParaRPr sz="1100"/>
          </a:p>
        </p:txBody>
      </p:sp>
      <p:sp>
        <p:nvSpPr>
          <p:cNvPr id="296" name="Google Shape;296;p43"/>
          <p:cNvSpPr txBox="1"/>
          <p:nvPr/>
        </p:nvSpPr>
        <p:spPr>
          <a:xfrm>
            <a:off x="2995570" y="3210065"/>
            <a:ext cx="2118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Чехов переходит на практику публикации под своей фамилией</a:t>
            </a:r>
            <a:endParaRPr sz="1100"/>
          </a:p>
        </p:txBody>
      </p:sp>
      <p:sp>
        <p:nvSpPr>
          <p:cNvPr id="297" name="Google Shape;297;p43"/>
          <p:cNvSpPr/>
          <p:nvPr/>
        </p:nvSpPr>
        <p:spPr>
          <a:xfrm>
            <a:off x="2995569" y="2959349"/>
            <a:ext cx="2118832" cy="30008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Граница: начало 80-х</a:t>
            </a:r>
            <a:endParaRPr sz="1100"/>
          </a:p>
        </p:txBody>
      </p:sp>
      <p:sp>
        <p:nvSpPr>
          <p:cNvPr id="298" name="Google Shape;298;p43"/>
          <p:cNvSpPr txBox="1"/>
          <p:nvPr/>
        </p:nvSpPr>
        <p:spPr>
          <a:xfrm>
            <a:off x="689201" y="4096450"/>
            <a:ext cx="22416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Драма на охоте, Цветы запоздалые, Ненужная победа</a:t>
            </a:r>
            <a:endParaRPr sz="11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43"/>
          <p:cNvSpPr/>
          <p:nvPr/>
        </p:nvSpPr>
        <p:spPr>
          <a:xfrm>
            <a:off x="689187" y="3845720"/>
            <a:ext cx="211883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Псевдоним</a:t>
            </a:r>
            <a:endParaRPr sz="1100"/>
          </a:p>
        </p:txBody>
      </p:sp>
      <p:sp>
        <p:nvSpPr>
          <p:cNvPr id="300" name="Google Shape;300;p43"/>
          <p:cNvSpPr txBox="1"/>
          <p:nvPr/>
        </p:nvSpPr>
        <p:spPr>
          <a:xfrm>
            <a:off x="2995570" y="4096438"/>
            <a:ext cx="21189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Степь, Дуэль, Палата № 6</a:t>
            </a:r>
            <a:endParaRPr sz="11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43"/>
          <p:cNvSpPr/>
          <p:nvPr/>
        </p:nvSpPr>
        <p:spPr>
          <a:xfrm>
            <a:off x="2995569" y="3845720"/>
            <a:ext cx="211883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1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Фамилия</a:t>
            </a:r>
            <a:endParaRPr sz="1100"/>
          </a:p>
        </p:txBody>
      </p:sp>
      <p:sp>
        <p:nvSpPr>
          <p:cNvPr id="302" name="Google Shape;302;p43"/>
          <p:cNvSpPr/>
          <p:nvPr/>
        </p:nvSpPr>
        <p:spPr>
          <a:xfrm>
            <a:off x="5418848" y="592112"/>
            <a:ext cx="3272400" cy="19980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03" name="Google Shape;303;p43"/>
          <p:cNvSpPr/>
          <p:nvPr/>
        </p:nvSpPr>
        <p:spPr>
          <a:xfrm>
            <a:off x="5575441" y="1233322"/>
            <a:ext cx="2959215" cy="71558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4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Автор и псевдоним</a:t>
            </a:r>
            <a:endParaRPr sz="24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04" name="Google Shape;304;p4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8695" l="0" r="0" t="18695"/>
          <a:stretch/>
        </p:blipFill>
        <p:spPr>
          <a:xfrm>
            <a:off x="5351348" y="2657612"/>
            <a:ext cx="3406889" cy="21329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/>
          <p:nvPr/>
        </p:nvSpPr>
        <p:spPr>
          <a:xfrm>
            <a:off x="6188258" y="620830"/>
            <a:ext cx="2654100" cy="3901841"/>
          </a:xfrm>
          <a:prstGeom prst="rect">
            <a:avLst/>
          </a:prstGeom>
          <a:solidFill>
            <a:srgbClr val="1B0310">
              <a:alpha val="96862"/>
            </a:srgbClr>
          </a:solidFill>
          <a:ln>
            <a:noFill/>
          </a:ln>
          <a:effectLst>
            <a:outerShdw blurRad="127000" sx="101000" rotWithShape="0" algn="ctr" sy="101000">
              <a:srgbClr val="1B0310">
                <a:alpha val="22745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10" name="Google Shape;310;p44"/>
          <p:cNvSpPr/>
          <p:nvPr/>
        </p:nvSpPr>
        <p:spPr>
          <a:xfrm>
            <a:off x="6256245" y="688500"/>
            <a:ext cx="2518126" cy="3766500"/>
          </a:xfrm>
          <a:prstGeom prst="rect">
            <a:avLst/>
          </a:prstGeom>
          <a:noFill/>
          <a:ln cap="flat" cmpd="sng" w="12700">
            <a:solidFill>
              <a:srgbClr val="FFCC0E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127000" sx="101000" rotWithShape="0" algn="ctr" sy="101000">
              <a:srgbClr val="000000">
                <a:alpha val="85882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11" name="Google Shape;311;p44"/>
          <p:cNvSpPr txBox="1"/>
          <p:nvPr/>
        </p:nvSpPr>
        <p:spPr>
          <a:xfrm>
            <a:off x="6373739" y="2241839"/>
            <a:ext cx="2283000" cy="16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Тексты 1880</a:t>
            </a: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— </a:t>
            </a: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1890-х годов</a:t>
            </a:r>
            <a:endParaRPr sz="20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Не идеально, но обнадеживающе</a:t>
            </a:r>
            <a:endParaRPr sz="20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p44"/>
          <p:cNvSpPr txBox="1"/>
          <p:nvPr/>
        </p:nvSpPr>
        <p:spPr>
          <a:xfrm>
            <a:off x="6373739" y="1272344"/>
            <a:ext cx="2283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7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Пол автора</a:t>
            </a:r>
            <a:endParaRPr sz="1700"/>
          </a:p>
        </p:txBody>
      </p:sp>
      <p:pic>
        <p:nvPicPr>
          <p:cNvPr id="313" name="Google Shape;313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799" y="546100"/>
            <a:ext cx="5311350" cy="4051301"/>
          </a:xfrm>
          <a:prstGeom prst="rect">
            <a:avLst/>
          </a:prstGeom>
          <a:noFill/>
          <a:ln>
            <a:noFill/>
          </a:ln>
          <a:effectLst>
            <a:outerShdw blurRad="38100" sx="101000" rotWithShape="0" algn="ctr" sy="101000">
              <a:srgbClr val="000000">
                <a:alpha val="22745"/>
              </a:srgbClr>
            </a:outerShdw>
          </a:effectLst>
        </p:spPr>
      </p:pic>
      <p:pic>
        <p:nvPicPr>
          <p:cNvPr id="314" name="Google Shape;314;p4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12564" l="0" r="0" t="12564"/>
          <a:stretch/>
        </p:blipFill>
        <p:spPr>
          <a:xfrm>
            <a:off x="708818" y="709211"/>
            <a:ext cx="4975200" cy="3725100"/>
          </a:xfrm>
          <a:prstGeom prst="roundRect">
            <a:avLst>
              <a:gd fmla="val 1746" name="adj"/>
            </a:avLst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133" r="7133" t="0"/>
          <a:stretch/>
        </p:blipFill>
        <p:spPr>
          <a:xfrm>
            <a:off x="397282" y="721133"/>
            <a:ext cx="3173187" cy="37012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20" name="Google Shape;320;p45"/>
          <p:cNvSpPr/>
          <p:nvPr/>
        </p:nvSpPr>
        <p:spPr>
          <a:xfrm>
            <a:off x="6401853" y="2808681"/>
            <a:ext cx="22092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1856</a:t>
            </a: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—1859</a:t>
            </a:r>
            <a:r>
              <a:rPr lang="ko" sz="21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endParaRPr sz="2100"/>
          </a:p>
        </p:txBody>
      </p:sp>
      <p:sp>
        <p:nvSpPr>
          <p:cNvPr id="321" name="Google Shape;321;p45"/>
          <p:cNvSpPr txBox="1"/>
          <p:nvPr/>
        </p:nvSpPr>
        <p:spPr>
          <a:xfrm>
            <a:off x="6401850" y="3460425"/>
            <a:ext cx="22092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7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«Семейная хроника», «Детство»</a:t>
            </a:r>
            <a:endParaRPr sz="17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45"/>
          <p:cNvSpPr/>
          <p:nvPr/>
        </p:nvSpPr>
        <p:spPr>
          <a:xfrm>
            <a:off x="3731125" y="2779663"/>
            <a:ext cx="2703600" cy="3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2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Аксаков и Толстой</a:t>
            </a:r>
            <a:endParaRPr sz="1800"/>
          </a:p>
        </p:txBody>
      </p:sp>
      <p:sp>
        <p:nvSpPr>
          <p:cNvPr id="323" name="Google Shape;323;p45"/>
          <p:cNvSpPr txBox="1"/>
          <p:nvPr/>
        </p:nvSpPr>
        <p:spPr>
          <a:xfrm>
            <a:off x="3685325" y="3382175"/>
            <a:ext cx="25995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1700">
                <a:solidFill>
                  <a:srgbClr val="FFCC0E"/>
                </a:solidFill>
                <a:latin typeface="Lato"/>
                <a:ea typeface="Lato"/>
                <a:cs typeface="Lato"/>
                <a:sym typeface="Lato"/>
              </a:rPr>
              <a:t>Лажечников, Сенковский (1790-е) vs. Дружинин и др. (1820-е) </a:t>
            </a:r>
            <a:endParaRPr sz="1700">
              <a:solidFill>
                <a:srgbClr val="FFCC0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45"/>
          <p:cNvSpPr txBox="1"/>
          <p:nvPr/>
        </p:nvSpPr>
        <p:spPr>
          <a:xfrm>
            <a:off x="4250713" y="1049706"/>
            <a:ext cx="38961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">
                <a:solidFill>
                  <a:srgbClr val="FFCC0E"/>
                </a:solidFill>
                <a:latin typeface="Lato Black"/>
                <a:ea typeface="Lato Black"/>
                <a:cs typeface="Lato Black"/>
                <a:sym typeface="Lato Black"/>
              </a:rPr>
              <a:t>Поколения</a:t>
            </a:r>
            <a:endParaRPr sz="2500">
              <a:solidFill>
                <a:srgbClr val="FFCC0E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25" name="Google Shape;32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4628" y="2012815"/>
            <a:ext cx="456595" cy="464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45"/>
          <p:cNvGrpSpPr/>
          <p:nvPr/>
        </p:nvGrpSpPr>
        <p:grpSpPr>
          <a:xfrm>
            <a:off x="7227321" y="2003126"/>
            <a:ext cx="456606" cy="520023"/>
            <a:chOff x="6830083" y="5571172"/>
            <a:chExt cx="342900" cy="390525"/>
          </a:xfrm>
        </p:grpSpPr>
        <p:sp>
          <p:nvSpPr>
            <p:cNvPr id="327" name="Google Shape;327;p45"/>
            <p:cNvSpPr/>
            <p:nvPr/>
          </p:nvSpPr>
          <p:spPr>
            <a:xfrm>
              <a:off x="6830083" y="5571172"/>
              <a:ext cx="342900" cy="390525"/>
            </a:xfrm>
            <a:custGeom>
              <a:rect b="b" l="l" r="r" t="t"/>
              <a:pathLst>
                <a:path extrusionOk="0" h="390525" w="342900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solidFill>
              <a:srgbClr val="FFCC0E"/>
            </a:solidFill>
            <a:ln>
              <a:noFill/>
            </a:ln>
          </p:spPr>
          <p:txBody>
            <a:bodyPr anchorCtr="0" anchor="ctr" bIns="20300" lIns="40625" spcFirstLastPara="1" rIns="40625" wrap="square" tIns="203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0">
                <a:solidFill>
                  <a:srgbClr val="EA290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328" name="Google Shape;328;p45"/>
            <p:cNvSpPr/>
            <p:nvPr/>
          </p:nvSpPr>
          <p:spPr>
            <a:xfrm>
              <a:off x="6986102" y="5727308"/>
              <a:ext cx="76200" cy="76200"/>
            </a:xfrm>
            <a:custGeom>
              <a:rect b="b" l="l" r="r" t="t"/>
              <a:pathLst>
                <a:path extrusionOk="0" h="76200" w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solidFill>
              <a:srgbClr val="FFCC0E"/>
            </a:solidFill>
            <a:ln>
              <a:noFill/>
            </a:ln>
          </p:spPr>
          <p:txBody>
            <a:bodyPr anchorCtr="0" anchor="ctr" bIns="20300" lIns="40625" spcFirstLastPara="1" rIns="40625" wrap="square" tIns="203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0">
                <a:solidFill>
                  <a:srgbClr val="EA290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PTMON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